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3"/>
    <p:sldId id="257" r:id="rId4"/>
    <p:sldId id="259" r:id="rId5"/>
    <p:sldId id="260" r:id="rId6"/>
    <p:sldId id="261" r:id="rId7"/>
    <p:sldId id="258" r:id="rId8"/>
    <p:sldId id="262" r:id="rId9"/>
    <p:sldId id="263" r:id="rId10"/>
    <p:sldId id="267"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8.wmf"/><Relationship Id="rId4" Type="http://schemas.openxmlformats.org/officeDocument/2006/relationships/image" Target="../media/image7.wmf"/><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4.xml"/><Relationship Id="rId2" Type="http://schemas.openxmlformats.org/officeDocument/2006/relationships/image" Target="../media/image16.wmf"/><Relationship Id="rId1"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7.wmf"/><Relationship Id="rId7" Type="http://schemas.openxmlformats.org/officeDocument/2006/relationships/oleObject" Target="../embeddings/oleObject4.bin"/><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2" Type="http://schemas.openxmlformats.org/officeDocument/2006/relationships/vmlDrawing" Target="../drawings/vmlDrawing1.vml"/><Relationship Id="rId11" Type="http://schemas.openxmlformats.org/officeDocument/2006/relationships/slideLayout" Target="../slideLayouts/slideLayout4.xml"/><Relationship Id="rId10" Type="http://schemas.openxmlformats.org/officeDocument/2006/relationships/image" Target="../media/image8.w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4.xml"/><Relationship Id="rId6" Type="http://schemas.openxmlformats.org/officeDocument/2006/relationships/image" Target="../media/image11.wmf"/><Relationship Id="rId5" Type="http://schemas.openxmlformats.org/officeDocument/2006/relationships/oleObject" Target="../embeddings/oleObject8.bin"/><Relationship Id="rId4" Type="http://schemas.openxmlformats.org/officeDocument/2006/relationships/image" Target="../media/image10.wmf"/><Relationship Id="rId3" Type="http://schemas.openxmlformats.org/officeDocument/2006/relationships/oleObject" Target="../embeddings/oleObject7.bin"/><Relationship Id="rId2" Type="http://schemas.openxmlformats.org/officeDocument/2006/relationships/image" Target="../media/image9.wmf"/><Relationship Id="rId1"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image" Target="../media/image13.jpeg"/><Relationship Id="rId2" Type="http://schemas.openxmlformats.org/officeDocument/2006/relationships/image" Target="../media/image12.wmf"/><Relationship Id="rId1"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4.xml"/><Relationship Id="rId3" Type="http://schemas.openxmlformats.org/officeDocument/2006/relationships/image" Target="../media/image15.wmf"/><Relationship Id="rId2" Type="http://schemas.openxmlformats.org/officeDocument/2006/relationships/oleObject" Target="../embeddings/oleObject10.bin"/><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CDE</a:t>
            </a:r>
            <a:r>
              <a:rPr lang="zh-CN" altLang="en-US"/>
              <a:t>网站</a:t>
            </a:r>
            <a:endParaRPr lang="zh-CN" altLang="en-US"/>
          </a:p>
        </p:txBody>
      </p:sp>
      <p:sp>
        <p:nvSpPr>
          <p:cNvPr id="3" name="Subtitle 2"/>
          <p:cNvSpPr>
            <a:spLocks noGrp="1"/>
          </p:cNvSpPr>
          <p:nvPr>
            <p:ph type="subTitle" idx="1"/>
          </p:nvPr>
        </p:nvSpPr>
        <p:spPr/>
        <p:txBody>
          <a:bodyPr/>
          <a:p>
            <a:r>
              <a:rPr lang="zh-CN" altLang="en-US"/>
              <a:t>首页滑动</a:t>
            </a:r>
            <a:r>
              <a:rPr lang="en-US" altLang="zh-CN"/>
              <a:t>+</a:t>
            </a:r>
            <a:r>
              <a:rPr lang="zh-CN" altLang="en-US"/>
              <a:t>单页下滑</a:t>
            </a:r>
            <a:r>
              <a:rPr lang="en-US" altLang="zh-CN"/>
              <a:t>+3</a:t>
            </a:r>
            <a:r>
              <a:rPr lang="zh-CN" altLang="en-US"/>
              <a:t>个弹出</a:t>
            </a:r>
            <a:r>
              <a:rPr lang="en-US" altLang="zh-CN"/>
              <a:t>+6</a:t>
            </a:r>
            <a:r>
              <a:rPr lang="zh-CN" altLang="en-US"/>
              <a:t>图片库</a:t>
            </a:r>
            <a:r>
              <a:rPr lang="en-US" altLang="zh-CN"/>
              <a:t>PDF</a:t>
            </a:r>
            <a:endParaRPr lang="en-US" altLang="zh-CN"/>
          </a:p>
          <a:p>
            <a:r>
              <a:rPr lang="en-US" altLang="zh-CN"/>
              <a:t>Mobile Friendly</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Wine Regions </a:t>
            </a:r>
            <a:r>
              <a:rPr lang="zh-CN" altLang="en-US"/>
              <a:t>（留两个链接）</a:t>
            </a:r>
            <a:endParaRPr lang="zh-CN" altLang="en-US"/>
          </a:p>
        </p:txBody>
      </p:sp>
      <p:graphicFrame>
        <p:nvGraphicFramePr>
          <p:cNvPr id="12" name="Content Placeholder 11"/>
          <p:cNvGraphicFramePr/>
          <p:nvPr>
            <p:ph sz="half" idx="2"/>
          </p:nvPr>
        </p:nvGraphicFramePr>
        <p:xfrm>
          <a:off x="880745" y="1445895"/>
          <a:ext cx="4573270" cy="4973955"/>
        </p:xfrm>
        <a:graphic>
          <a:graphicData uri="http://schemas.openxmlformats.org/presentationml/2006/ole">
            <mc:AlternateContent xmlns:mc="http://schemas.openxmlformats.org/markup-compatibility/2006">
              <mc:Choice xmlns:v="urn:schemas-microsoft-com:vml" Requires="v">
                <p:oleObj spid="_x0000_s13" name="" r:id="rId1" imgW="1181100" imgH="9030335" progId="Paint.Picture">
                  <p:embed/>
                </p:oleObj>
              </mc:Choice>
              <mc:Fallback>
                <p:oleObj name="" r:id="rId1" imgW="1181100" imgH="9030335" progId="Paint.Picture">
                  <p:embed/>
                  <p:pic>
                    <p:nvPicPr>
                      <p:cNvPr id="0" name="Picture 12"/>
                      <p:cNvPicPr/>
                      <p:nvPr/>
                    </p:nvPicPr>
                    <p:blipFill>
                      <a:blip r:embed="rId2"/>
                    </p:blipFill>
                    <p:spPr>
                      <a:xfrm>
                        <a:off x="880745" y="1445895"/>
                        <a:ext cx="4573270" cy="4973955"/>
                      </a:xfrm>
                      <a:prstGeom prst="rect">
                        <a:avLst/>
                      </a:prstGeom>
                    </p:spPr>
                  </p:pic>
                </p:oleObj>
              </mc:Fallback>
            </mc:AlternateContent>
          </a:graphicData>
        </a:graphic>
      </p:graphicFrame>
      <p:sp>
        <p:nvSpPr>
          <p:cNvPr id="5" name="Content Placeholder 4"/>
          <p:cNvSpPr/>
          <p:nvPr>
            <p:ph sz="half" idx="1"/>
          </p:nvPr>
        </p:nvSpPr>
        <p:spPr>
          <a:xfrm>
            <a:off x="5567045" y="1795780"/>
            <a:ext cx="5181600" cy="4351338"/>
          </a:xfrm>
        </p:spPr>
        <p:txBody>
          <a:bodyPr>
            <a:normAutofit lnSpcReduction="20000"/>
          </a:bodyPr>
          <a:p>
            <a:pPr marL="0" indent="0">
              <a:buNone/>
            </a:pPr>
            <a:r>
              <a:rPr lang="en-US" sz="1000" b="1"/>
              <a:t>Our Origin</a:t>
            </a:r>
            <a:r>
              <a:rPr lang="zh-CN" altLang="en-US" sz="1000" b="1"/>
              <a:t>： </a:t>
            </a:r>
            <a:r>
              <a:rPr lang="en-US" altLang="zh-CN" sz="1000" b="1"/>
              <a:t>Kangaroo Iland</a:t>
            </a:r>
            <a:endParaRPr lang="en-US" altLang="zh-CN" sz="1000" b="1"/>
          </a:p>
          <a:p>
            <a:pPr marL="0" indent="0">
              <a:buNone/>
            </a:pPr>
            <a:r>
              <a:rPr lang="en-US" altLang="zh-CN" sz="1000"/>
              <a:t>The sea has a strong moderating effect on the climate. Temperatures rarely exceed 30°C. It is the hot north winds which usually cause very high temperatures in South Australia and, at our vineyard, these come straight off the sea and hence are much cooler than in the Barossa or McLaren Vale, for example.This absence of extreme high temperatures plays its part in preserving flavour compounds in the fruit, and because maximum colour development in the skins occurs at temperatures around 25°C, it also helps us to produce fruit with intense colour.</a:t>
            </a:r>
            <a:endParaRPr lang="en-US" altLang="zh-CN" sz="1000"/>
          </a:p>
          <a:p>
            <a:pPr marL="0" indent="0">
              <a:buNone/>
            </a:pPr>
            <a:r>
              <a:rPr lang="en-US" altLang="zh-CN" sz="1000"/>
              <a:t>Rainfall is low, with approximately 420mm being the annual average. For 1998, 1999 and 2000 vintages, this low rainfall was the norm. However, in the year 2000, winter and spring rains far exceeded 420mm. As the rains were followed by a dry late spring and summer, conditions were ideal for the 2001 vintage.We use rain caught in a number of dams on the property to provide minimal irrigation in order to maintain the adequate leaf cover necessary to generate sugars, flavour and colour in the berries.</a:t>
            </a:r>
            <a:endParaRPr lang="en-US" altLang="zh-CN" sz="1000"/>
          </a:p>
          <a:p>
            <a:pPr marL="0" indent="0">
              <a:buNone/>
            </a:pPr>
            <a:r>
              <a:rPr lang="en-US" altLang="zh-CN" sz="1000"/>
              <a:t>These are tough and hard – very much suited to cabernet sauvignon. There is a clayey grey-brown layer to approximately one metre, under which there is a deep, well-drained limestone marl. Soils are not generous, but are fertile enough to provide good but not too vigorous growth.</a:t>
            </a:r>
            <a:endParaRPr lang="en-US" altLang="zh-CN" sz="1000"/>
          </a:p>
          <a:p>
            <a:pPr marL="0" indent="0">
              <a:buNone/>
            </a:pPr>
            <a:r>
              <a:rPr lang="en-US" altLang="zh-CN" sz="1000" b="1"/>
              <a:t>Our New Home</a:t>
            </a:r>
            <a:r>
              <a:rPr lang="zh-CN" altLang="en-US" sz="1000" b="1"/>
              <a:t>： </a:t>
            </a:r>
            <a:r>
              <a:rPr lang="en-US" altLang="zh-CN" sz="1000" b="1"/>
              <a:t>McLaren Vale</a:t>
            </a:r>
            <a:endParaRPr lang="en-US" altLang="zh-CN" sz="1000" b="1"/>
          </a:p>
          <a:p>
            <a:pPr marL="0" indent="0">
              <a:buNone/>
            </a:pPr>
            <a:r>
              <a:rPr lang="en-US" altLang="zh-CN" sz="1000"/>
              <a:t>Only 45 minutes south of Adelaide in South Australia, McLaren Vale is home to sustainable winegrowing, world-class wines and culinary experiences.South Australia's viticultural origins began in McLaren Vale and region's Mediterranean climate continues to drive its wine style and diverse food culture.</a:t>
            </a:r>
            <a:endParaRPr lang="en-US" altLang="zh-CN" sz="1000"/>
          </a:p>
          <a:p>
            <a:pPr marL="0" indent="0">
              <a:buNone/>
            </a:pPr>
            <a:r>
              <a:rPr lang="en-US" altLang="zh-CN" sz="1000"/>
              <a:t>Best known for Shiraz, McLaren Vale also excels in the production of ultra-premium Grenache and Cabernet. </a:t>
            </a:r>
            <a:endParaRPr lang="en-US" altLang="zh-CN" sz="1000"/>
          </a:p>
          <a:p>
            <a:pPr marL="0" indent="0">
              <a:buNone/>
            </a:pPr>
            <a:r>
              <a:rPr lang="en-US" altLang="zh-CN" sz="1000"/>
              <a:t>McLaren Vale has a Mediterranean climate with four clear seasons. With a dry warm summer, the area has dry weather from December through to March or April, giving an easy change between summer and winter. It is gentle with long warm days and short cool nights. Winter rains of 580–700 mm per annum flow into a fresh spring. The region rarely experiences frost or drought due to its close proximity to the sea. </a:t>
            </a:r>
            <a:endParaRPr lang="en-US" altLang="zh-CN" sz="1000"/>
          </a:p>
          <a:p>
            <a:pPr marL="0" indent="0">
              <a:buNone/>
            </a:pPr>
            <a:endParaRPr lang="en-US" altLang="zh-CN"/>
          </a:p>
        </p:txBody>
      </p:sp>
      <p:cxnSp>
        <p:nvCxnSpPr>
          <p:cNvPr id="6" name="Straight Arrow Connector 5"/>
          <p:cNvCxnSpPr/>
          <p:nvPr/>
        </p:nvCxnSpPr>
        <p:spPr>
          <a:xfrm flipV="1">
            <a:off x="3131820" y="1916430"/>
            <a:ext cx="2454910" cy="27539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381375" y="4131310"/>
            <a:ext cx="2225040" cy="80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Contact Us</a:t>
            </a:r>
            <a:endParaRPr lang="en-US"/>
          </a:p>
        </p:txBody>
      </p:sp>
      <p:sp>
        <p:nvSpPr>
          <p:cNvPr id="3" name="Content Placeholder 2"/>
          <p:cNvSpPr>
            <a:spLocks noGrp="1"/>
          </p:cNvSpPr>
          <p:nvPr>
            <p:ph sz="half" idx="1"/>
          </p:nvPr>
        </p:nvSpPr>
        <p:spPr/>
        <p:txBody>
          <a:bodyPr/>
          <a:p>
            <a:r>
              <a:rPr lang="en-US"/>
              <a:t>Cape d’Estaing Wines Pty Ltd</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Trade and Media</a:t>
            </a:r>
            <a:endParaRPr lang="en-US"/>
          </a:p>
        </p:txBody>
      </p:sp>
      <p:sp>
        <p:nvSpPr>
          <p:cNvPr id="3" name="Content Placeholder 2"/>
          <p:cNvSpPr>
            <a:spLocks noGrp="1"/>
          </p:cNvSpPr>
          <p:nvPr>
            <p:ph sz="half" idx="1"/>
          </p:nvPr>
        </p:nvSpPr>
        <p:spPr/>
        <p:txBody>
          <a:bodyPr/>
          <a:p>
            <a:r>
              <a:rPr lang="en-US"/>
              <a:t>Wine Photos</a:t>
            </a:r>
            <a:endParaRPr lang="en-US"/>
          </a:p>
          <a:p>
            <a:pPr marL="0" indent="0">
              <a:buNone/>
            </a:pPr>
            <a:endParaRPr lang="en-US"/>
          </a:p>
        </p:txBody>
      </p:sp>
      <p:sp>
        <p:nvSpPr>
          <p:cNvPr id="4" name="Content Placeholder 3"/>
          <p:cNvSpPr>
            <a:spLocks noGrp="1"/>
          </p:cNvSpPr>
          <p:nvPr>
            <p:ph sz="half" idx="2"/>
          </p:nvPr>
        </p:nvSpPr>
        <p:spPr/>
        <p:txBody>
          <a:bodyPr/>
          <a:p>
            <a:r>
              <a:rPr lang="en-US"/>
              <a:t>Tasting Notes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Home</a:t>
            </a:r>
            <a:endParaRPr lang="en-US"/>
          </a:p>
        </p:txBody>
      </p:sp>
      <p:sp>
        <p:nvSpPr>
          <p:cNvPr id="3" name="Content Placeholder 2"/>
          <p:cNvSpPr>
            <a:spLocks noGrp="1"/>
          </p:cNvSpPr>
          <p:nvPr>
            <p:ph idx="1"/>
          </p:nvPr>
        </p:nvSpPr>
        <p:spPr/>
        <p:txBody>
          <a:bodyPr/>
          <a:p>
            <a:endParaRPr lang="en-US"/>
          </a:p>
        </p:txBody>
      </p:sp>
      <p:sp>
        <p:nvSpPr>
          <p:cNvPr id="4" name="Rectangle 3"/>
          <p:cNvSpPr/>
          <p:nvPr/>
        </p:nvSpPr>
        <p:spPr>
          <a:xfrm>
            <a:off x="824865" y="1831975"/>
            <a:ext cx="10511790" cy="4352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 Single Corner Rectangle 4"/>
          <p:cNvSpPr/>
          <p:nvPr/>
        </p:nvSpPr>
        <p:spPr>
          <a:xfrm>
            <a:off x="1001395" y="1950085"/>
            <a:ext cx="1149350" cy="40259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Home</a:t>
            </a:r>
            <a:endParaRPr lang="en-US"/>
          </a:p>
        </p:txBody>
      </p:sp>
      <p:sp>
        <p:nvSpPr>
          <p:cNvPr id="6" name="Round Single Corner Rectangle 5"/>
          <p:cNvSpPr/>
          <p:nvPr/>
        </p:nvSpPr>
        <p:spPr>
          <a:xfrm>
            <a:off x="2838450" y="1939290"/>
            <a:ext cx="1149350" cy="40259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Wines</a:t>
            </a:r>
            <a:endParaRPr lang="en-US"/>
          </a:p>
        </p:txBody>
      </p:sp>
      <p:sp>
        <p:nvSpPr>
          <p:cNvPr id="7" name="Round Single Corner Rectangle 6"/>
          <p:cNvSpPr/>
          <p:nvPr/>
        </p:nvSpPr>
        <p:spPr>
          <a:xfrm>
            <a:off x="4684395" y="1928495"/>
            <a:ext cx="1149350" cy="40259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About Us</a:t>
            </a:r>
            <a:endParaRPr lang="en-US"/>
          </a:p>
        </p:txBody>
      </p:sp>
      <p:sp>
        <p:nvSpPr>
          <p:cNvPr id="8" name="Round Single Corner Rectangle 7"/>
          <p:cNvSpPr/>
          <p:nvPr/>
        </p:nvSpPr>
        <p:spPr>
          <a:xfrm>
            <a:off x="6470650" y="1929130"/>
            <a:ext cx="1327785" cy="40259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Contact Us</a:t>
            </a:r>
            <a:endParaRPr lang="en-US"/>
          </a:p>
        </p:txBody>
      </p:sp>
      <p:sp>
        <p:nvSpPr>
          <p:cNvPr id="9" name="Snip and Round Single Corner Rectangle 8"/>
          <p:cNvSpPr/>
          <p:nvPr/>
        </p:nvSpPr>
        <p:spPr>
          <a:xfrm>
            <a:off x="1306195" y="2755265"/>
            <a:ext cx="9175750" cy="2878455"/>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三张图片循环</a:t>
            </a:r>
            <a:endParaRPr lang="zh-CN" altLang="en-US"/>
          </a:p>
          <a:p>
            <a:pPr algn="ctr"/>
            <a:r>
              <a:rPr lang="en-US" altLang="zh-CN"/>
              <a:t>1</a:t>
            </a:r>
            <a:r>
              <a:rPr lang="zh-CN" altLang="en-US"/>
              <a:t>，产品</a:t>
            </a:r>
            <a:endParaRPr lang="zh-CN" altLang="en-US"/>
          </a:p>
          <a:p>
            <a:pPr algn="ctr"/>
            <a:r>
              <a:rPr lang="en-US" altLang="zh-CN"/>
              <a:t>2</a:t>
            </a:r>
            <a:r>
              <a:rPr lang="zh-CN" altLang="en-US"/>
              <a:t>，</a:t>
            </a:r>
            <a:r>
              <a:rPr lang="en-US" altLang="zh-CN"/>
              <a:t>Logo</a:t>
            </a:r>
            <a:endParaRPr lang="en-US" altLang="zh-CN"/>
          </a:p>
          <a:p>
            <a:pPr algn="ctr"/>
            <a:r>
              <a:rPr lang="en-US" altLang="zh-CN"/>
              <a:t>3</a:t>
            </a:r>
            <a:r>
              <a:rPr lang="zh-CN" altLang="en-US"/>
              <a:t>，风景</a:t>
            </a:r>
            <a:endParaRPr lang="zh-CN" altLang="en-US"/>
          </a:p>
        </p:txBody>
      </p:sp>
      <p:sp>
        <p:nvSpPr>
          <p:cNvPr id="10" name="Round Single Corner Rectangle 9"/>
          <p:cNvSpPr/>
          <p:nvPr/>
        </p:nvSpPr>
        <p:spPr>
          <a:xfrm>
            <a:off x="8288655" y="1918335"/>
            <a:ext cx="1818005" cy="40259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Trade and Media</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产品</a:t>
            </a:r>
            <a:endParaRPr lang="zh-CN" altLang="en-US"/>
          </a:p>
        </p:txBody>
      </p:sp>
      <p:pic>
        <p:nvPicPr>
          <p:cNvPr id="4" name="Content Placeholder 3" descr="调色全照1"/>
          <p:cNvPicPr>
            <a:picLocks noChangeAspect="1"/>
          </p:cNvPicPr>
          <p:nvPr>
            <p:ph idx="1"/>
          </p:nvPr>
        </p:nvPicPr>
        <p:blipFill>
          <a:blip r:embed="rId1"/>
          <a:stretch>
            <a:fillRect/>
          </a:stretch>
        </p:blipFill>
        <p:spPr>
          <a:xfrm>
            <a:off x="4551680" y="2975610"/>
            <a:ext cx="3087370" cy="20504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Logo</a:t>
            </a:r>
            <a:endParaRPr lang="en-US"/>
          </a:p>
        </p:txBody>
      </p:sp>
      <p:pic>
        <p:nvPicPr>
          <p:cNvPr id="4" name="Content Placeholder 3" descr="05-Cape d'estaing"/>
          <p:cNvPicPr>
            <a:picLocks noChangeAspect="1"/>
          </p:cNvPicPr>
          <p:nvPr>
            <p:ph idx="1"/>
          </p:nvPr>
        </p:nvPicPr>
        <p:blipFill>
          <a:blip r:embed="rId1"/>
          <a:stretch>
            <a:fillRect/>
          </a:stretch>
        </p:blipFill>
        <p:spPr>
          <a:xfrm>
            <a:off x="4516755" y="2205990"/>
            <a:ext cx="3157855" cy="35902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风景</a:t>
            </a:r>
            <a:endParaRPr lang="zh-CN" altLang="en-US"/>
          </a:p>
        </p:txBody>
      </p:sp>
      <p:pic>
        <p:nvPicPr>
          <p:cNvPr id="4" name="Content Placeholder 3" descr="袋鼠岛PS风景"/>
          <p:cNvPicPr>
            <a:picLocks noChangeAspect="1"/>
          </p:cNvPicPr>
          <p:nvPr>
            <p:ph idx="1"/>
          </p:nvPr>
        </p:nvPicPr>
        <p:blipFill>
          <a:blip r:embed="rId1"/>
          <a:stretch>
            <a:fillRect/>
          </a:stretch>
        </p:blipFill>
        <p:spPr>
          <a:xfrm>
            <a:off x="2830195" y="1825625"/>
            <a:ext cx="6530975" cy="435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Wines </a:t>
            </a:r>
            <a:r>
              <a:rPr lang="zh-CN" altLang="en-US"/>
              <a:t>（留两个链接）</a:t>
            </a:r>
            <a:endParaRPr lang="zh-CN" altLang="en-US"/>
          </a:p>
        </p:txBody>
      </p:sp>
      <p:graphicFrame>
        <p:nvGraphicFramePr>
          <p:cNvPr id="13" name="Content Placeholder 12"/>
          <p:cNvGraphicFramePr>
            <a:graphicFrameLocks noChangeAspect="1"/>
          </p:cNvGraphicFramePr>
          <p:nvPr>
            <p:ph sz="half" idx="1"/>
          </p:nvPr>
        </p:nvGraphicFramePr>
        <p:xfrm>
          <a:off x="3172460" y="2930684"/>
          <a:ext cx="513080" cy="2141220"/>
        </p:xfrm>
        <a:graphic>
          <a:graphicData uri="http://schemas.openxmlformats.org/presentationml/2006/ole">
            <mc:AlternateContent xmlns:mc="http://schemas.openxmlformats.org/markup-compatibility/2006">
              <mc:Choice xmlns:v="urn:schemas-microsoft-com:vml" Requires="v">
                <p:oleObj spid="_x0000_s14" name="" r:id="rId1" imgW="3381375" imgH="9524365" progId="Paint.Picture">
                  <p:embed/>
                </p:oleObj>
              </mc:Choice>
              <mc:Fallback>
                <p:oleObj name="" r:id="rId1" imgW="3381375" imgH="9524365" progId="Paint.Picture">
                  <p:embed/>
                  <p:pic>
                    <p:nvPicPr>
                      <p:cNvPr id="0" name="Picture 13"/>
                      <p:cNvPicPr/>
                      <p:nvPr/>
                    </p:nvPicPr>
                    <p:blipFill>
                      <a:blip r:embed="rId2"/>
                    </p:blipFill>
                    <p:spPr>
                      <a:xfrm>
                        <a:off x="3172460" y="2930684"/>
                        <a:ext cx="513080" cy="2141220"/>
                      </a:xfrm>
                      <a:prstGeom prst="rect">
                        <a:avLst/>
                      </a:prstGeom>
                    </p:spPr>
                  </p:pic>
                </p:oleObj>
              </mc:Fallback>
            </mc:AlternateContent>
          </a:graphicData>
        </a:graphic>
      </p:graphicFrame>
      <p:sp>
        <p:nvSpPr>
          <p:cNvPr id="4" name="Rectangle 3"/>
          <p:cNvSpPr/>
          <p:nvPr/>
        </p:nvSpPr>
        <p:spPr>
          <a:xfrm>
            <a:off x="902970" y="1831975"/>
            <a:ext cx="10511790" cy="4352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 Single Corner Rectangle 4"/>
          <p:cNvSpPr/>
          <p:nvPr/>
        </p:nvSpPr>
        <p:spPr>
          <a:xfrm>
            <a:off x="1718310" y="2038350"/>
            <a:ext cx="1149350" cy="40259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Wine 1</a:t>
            </a:r>
            <a:r>
              <a:rPr lang="zh-CN" altLang="en-US"/>
              <a:t>照片横放</a:t>
            </a:r>
            <a:endParaRPr lang="zh-CN" altLang="en-US"/>
          </a:p>
        </p:txBody>
      </p:sp>
      <p:sp>
        <p:nvSpPr>
          <p:cNvPr id="6" name="Rounded Rectangle 5"/>
          <p:cNvSpPr/>
          <p:nvPr/>
        </p:nvSpPr>
        <p:spPr>
          <a:xfrm>
            <a:off x="1227455" y="2804160"/>
            <a:ext cx="1817370" cy="3016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900"/>
              <a:t>Wisanger Hills</a:t>
            </a:r>
            <a:endParaRPr lang="en-US" altLang="zh-CN" sz="900"/>
          </a:p>
          <a:p>
            <a:pPr algn="ctr"/>
            <a:r>
              <a:rPr lang="en-US" altLang="zh-CN" sz="900"/>
              <a:t>Shiraz Cabernet</a:t>
            </a:r>
            <a:endParaRPr lang="en-US" altLang="zh-CN" sz="900"/>
          </a:p>
          <a:p>
            <a:pPr algn="ctr"/>
            <a:r>
              <a:rPr lang="en-US" altLang="zh-CN" sz="900"/>
              <a:t>Current Vintage</a:t>
            </a:r>
            <a:r>
              <a:rPr lang="zh-CN" altLang="en-US" sz="900"/>
              <a:t>：</a:t>
            </a:r>
            <a:r>
              <a:rPr lang="en-US" altLang="zh-CN" sz="900"/>
              <a:t>2013</a:t>
            </a:r>
            <a:endParaRPr lang="en-US" altLang="zh-CN" sz="900"/>
          </a:p>
          <a:p>
            <a:pPr algn="ctr"/>
            <a:r>
              <a:rPr lang="en-US" altLang="zh-CN" sz="900"/>
              <a:t>Region</a:t>
            </a:r>
            <a:r>
              <a:rPr lang="zh-CN" altLang="en-US" sz="900"/>
              <a:t>：</a:t>
            </a:r>
            <a:r>
              <a:rPr lang="en-US" altLang="zh-CN" sz="900"/>
              <a:t>Mclaren Vale</a:t>
            </a:r>
            <a:endParaRPr lang="en-US" altLang="zh-CN" sz="900"/>
          </a:p>
          <a:p>
            <a:pPr algn="ctr"/>
            <a:r>
              <a:rPr lang="en-US" altLang="zh-CN" sz="900"/>
              <a:t>Variety: Shiraz and </a:t>
            </a:r>
            <a:r>
              <a:rPr lang="en-US" altLang="zh-CN" sz="900"/>
              <a:t>Cabernet Sauvignon                    </a:t>
            </a:r>
            <a:endParaRPr lang="en-US" altLang="zh-CN" sz="900"/>
          </a:p>
          <a:p>
            <a:pPr algn="ctr"/>
            <a:r>
              <a:rPr lang="en-US" altLang="zh-CN" sz="900"/>
              <a:t>Alcohol: 14.0% ALC/VOL</a:t>
            </a:r>
            <a:endParaRPr lang="en-US" altLang="zh-CN" sz="900"/>
          </a:p>
          <a:p>
            <a:pPr algn="ctr"/>
            <a:endParaRPr lang="en-US" altLang="zh-CN" sz="900"/>
          </a:p>
          <a:p>
            <a:pPr algn="ctr"/>
            <a:r>
              <a:rPr lang="en-US" altLang="zh-CN" sz="900"/>
              <a:t>After over 18months maturation in seasoned Frech oak, this wine has now developed into a dark, rich, fruit-forward wine with a complex bouquet and layers of flavours.</a:t>
            </a:r>
            <a:endParaRPr lang="en-US" altLang="zh-CN" sz="900"/>
          </a:p>
          <a:p>
            <a:pPr algn="ctr"/>
            <a:r>
              <a:rPr lang="en-US" altLang="zh-CN" sz="900"/>
              <a:t>The palate is soft and very flavoursome. Like all the previous wintages, it will develop gracefully in bottle but is wonderful to frink now.</a:t>
            </a:r>
            <a:endParaRPr lang="en-US" altLang="zh-CN"/>
          </a:p>
        </p:txBody>
      </p:sp>
      <p:sp>
        <p:nvSpPr>
          <p:cNvPr id="7" name="Round Single Corner Rectangle 6"/>
          <p:cNvSpPr/>
          <p:nvPr/>
        </p:nvSpPr>
        <p:spPr>
          <a:xfrm>
            <a:off x="3721735" y="2007870"/>
            <a:ext cx="1149350" cy="40259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Wine 2</a:t>
            </a:r>
            <a:r>
              <a:rPr lang="zh-CN" altLang="en-US"/>
              <a:t>照片横放</a:t>
            </a:r>
            <a:endParaRPr lang="zh-CN" altLang="en-US"/>
          </a:p>
        </p:txBody>
      </p:sp>
      <p:sp>
        <p:nvSpPr>
          <p:cNvPr id="8" name="Round Single Corner Rectangle 7"/>
          <p:cNvSpPr/>
          <p:nvPr/>
        </p:nvSpPr>
        <p:spPr>
          <a:xfrm>
            <a:off x="6334760" y="2007870"/>
            <a:ext cx="1149350" cy="40259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Wine 3</a:t>
            </a:r>
            <a:r>
              <a:rPr lang="zh-CN" altLang="en-US"/>
              <a:t>照片横放</a:t>
            </a:r>
            <a:endParaRPr lang="zh-CN" altLang="en-US"/>
          </a:p>
        </p:txBody>
      </p:sp>
      <p:sp>
        <p:nvSpPr>
          <p:cNvPr id="9" name="Round Single Corner Rectangle 8"/>
          <p:cNvSpPr/>
          <p:nvPr/>
        </p:nvSpPr>
        <p:spPr>
          <a:xfrm>
            <a:off x="9262745" y="2018030"/>
            <a:ext cx="1149350" cy="40259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Wine 4</a:t>
            </a:r>
            <a:r>
              <a:rPr lang="zh-CN" altLang="en-US"/>
              <a:t>照片横放</a:t>
            </a:r>
            <a:endParaRPr lang="zh-CN" altLang="en-US"/>
          </a:p>
        </p:txBody>
      </p:sp>
      <p:sp>
        <p:nvSpPr>
          <p:cNvPr id="10" name="Rounded Rectangle 9"/>
          <p:cNvSpPr/>
          <p:nvPr/>
        </p:nvSpPr>
        <p:spPr>
          <a:xfrm>
            <a:off x="3486150" y="2813050"/>
            <a:ext cx="1817370" cy="3016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900">
                <a:sym typeface="+mn-ea"/>
              </a:rPr>
              <a:t>Cape D’Estaing</a:t>
            </a:r>
            <a:endParaRPr lang="en-US" altLang="zh-CN" sz="900">
              <a:sym typeface="+mn-ea"/>
            </a:endParaRPr>
          </a:p>
          <a:p>
            <a:pPr algn="ctr"/>
            <a:r>
              <a:rPr lang="en-US" altLang="zh-CN" sz="900">
                <a:sym typeface="+mn-ea"/>
              </a:rPr>
              <a:t>Shiraz </a:t>
            </a:r>
            <a:endParaRPr lang="en-US" altLang="zh-CN" sz="900"/>
          </a:p>
          <a:p>
            <a:pPr algn="ctr"/>
            <a:r>
              <a:rPr lang="en-US" altLang="zh-CN" sz="900">
                <a:sym typeface="+mn-ea"/>
              </a:rPr>
              <a:t>Current Vintage</a:t>
            </a:r>
            <a:r>
              <a:rPr lang="zh-CN" altLang="en-US" sz="900">
                <a:sym typeface="+mn-ea"/>
              </a:rPr>
              <a:t>：</a:t>
            </a:r>
            <a:r>
              <a:rPr lang="en-US" altLang="zh-CN" sz="900">
                <a:sym typeface="+mn-ea"/>
              </a:rPr>
              <a:t>2012</a:t>
            </a:r>
            <a:endParaRPr lang="en-US" altLang="zh-CN" sz="900"/>
          </a:p>
          <a:p>
            <a:pPr algn="ctr"/>
            <a:r>
              <a:rPr lang="en-US" altLang="zh-CN" sz="900">
                <a:sym typeface="+mn-ea"/>
              </a:rPr>
              <a:t>Region</a:t>
            </a:r>
            <a:r>
              <a:rPr lang="zh-CN" altLang="en-US" sz="900">
                <a:sym typeface="+mn-ea"/>
              </a:rPr>
              <a:t>：</a:t>
            </a:r>
            <a:r>
              <a:rPr lang="en-US" altLang="zh-CN" sz="900">
                <a:sym typeface="+mn-ea"/>
              </a:rPr>
              <a:t>Mclaren Vale</a:t>
            </a:r>
            <a:endParaRPr lang="en-US" altLang="zh-CN" sz="900"/>
          </a:p>
          <a:p>
            <a:pPr algn="ctr"/>
            <a:r>
              <a:rPr lang="en-US" altLang="zh-CN" sz="900">
                <a:sym typeface="+mn-ea"/>
              </a:rPr>
              <a:t>Variety: Shiraz                    </a:t>
            </a:r>
            <a:endParaRPr lang="en-US" altLang="zh-CN" sz="900"/>
          </a:p>
          <a:p>
            <a:pPr algn="ctr"/>
            <a:r>
              <a:rPr lang="en-US" altLang="zh-CN" sz="900">
                <a:sym typeface="+mn-ea"/>
              </a:rPr>
              <a:t>Alcohol: 14.5% ALC/VOL</a:t>
            </a:r>
            <a:endParaRPr lang="en-US" altLang="zh-CN" sz="900">
              <a:sym typeface="+mn-ea"/>
            </a:endParaRPr>
          </a:p>
          <a:p>
            <a:pPr algn="ctr"/>
            <a:endParaRPr lang="en-US" altLang="zh-CN" sz="900"/>
          </a:p>
          <a:p>
            <a:pPr algn="ctr"/>
            <a:r>
              <a:rPr lang="en-US" altLang="zh-CN" sz="900"/>
              <a:t>This wine is typical of the established Cape d'Estaing style -- it is complex and rich, with beautifully integrated fruit and oak.</a:t>
            </a:r>
            <a:endParaRPr lang="en-US" altLang="zh-CN" sz="900"/>
          </a:p>
          <a:p>
            <a:pPr algn="ctr"/>
            <a:r>
              <a:rPr lang="en-US" altLang="zh-CN" sz="900"/>
              <a:t>It is a soft, warm mature wine which will cellar gracefully for many years.</a:t>
            </a:r>
            <a:endParaRPr lang="en-US" altLang="zh-CN" sz="900"/>
          </a:p>
        </p:txBody>
      </p:sp>
      <p:sp>
        <p:nvSpPr>
          <p:cNvPr id="11" name="Rounded Rectangle 10"/>
          <p:cNvSpPr/>
          <p:nvPr/>
        </p:nvSpPr>
        <p:spPr>
          <a:xfrm>
            <a:off x="6188075" y="2794000"/>
            <a:ext cx="1817370" cy="3016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800">
                <a:sym typeface="+mn-ea"/>
              </a:rPr>
              <a:t>Cape D’Estaing</a:t>
            </a:r>
            <a:endParaRPr lang="en-US" altLang="zh-CN" sz="800">
              <a:sym typeface="+mn-ea"/>
            </a:endParaRPr>
          </a:p>
          <a:p>
            <a:pPr algn="ctr"/>
            <a:r>
              <a:rPr lang="en-US" altLang="zh-CN" sz="800">
                <a:sym typeface="+mn-ea"/>
              </a:rPr>
              <a:t>Cabernet Sauvignon</a:t>
            </a:r>
            <a:endParaRPr lang="en-US" altLang="zh-CN" sz="800">
              <a:sym typeface="+mn-ea"/>
            </a:endParaRPr>
          </a:p>
          <a:p>
            <a:pPr algn="ctr"/>
            <a:r>
              <a:rPr lang="en-US" altLang="zh-CN" sz="800">
                <a:sym typeface="+mn-ea"/>
              </a:rPr>
              <a:t>Current Vintage</a:t>
            </a:r>
            <a:r>
              <a:rPr lang="zh-CN" altLang="en-US" sz="800">
                <a:sym typeface="+mn-ea"/>
              </a:rPr>
              <a:t>：</a:t>
            </a:r>
            <a:r>
              <a:rPr lang="en-US" altLang="zh-CN" sz="800">
                <a:sym typeface="+mn-ea"/>
              </a:rPr>
              <a:t>2012</a:t>
            </a:r>
            <a:endParaRPr lang="en-US" altLang="zh-CN" sz="800"/>
          </a:p>
          <a:p>
            <a:pPr algn="ctr"/>
            <a:r>
              <a:rPr lang="en-US" altLang="zh-CN" sz="800">
                <a:sym typeface="+mn-ea"/>
              </a:rPr>
              <a:t>Region</a:t>
            </a:r>
            <a:r>
              <a:rPr lang="zh-CN" altLang="en-US" sz="800">
                <a:sym typeface="+mn-ea"/>
              </a:rPr>
              <a:t>：</a:t>
            </a:r>
            <a:r>
              <a:rPr lang="en-US" altLang="zh-CN" sz="800">
                <a:sym typeface="+mn-ea"/>
              </a:rPr>
              <a:t>Mclaren Vale</a:t>
            </a:r>
            <a:endParaRPr lang="en-US" altLang="zh-CN" sz="800"/>
          </a:p>
          <a:p>
            <a:pPr algn="ctr"/>
            <a:r>
              <a:rPr lang="en-US" altLang="zh-CN" sz="800">
                <a:sym typeface="+mn-ea"/>
              </a:rPr>
              <a:t>Variety: Cabernet Sauvignon                  </a:t>
            </a:r>
            <a:endParaRPr lang="en-US" altLang="zh-CN" sz="800"/>
          </a:p>
          <a:p>
            <a:pPr algn="ctr"/>
            <a:r>
              <a:rPr lang="en-US" altLang="zh-CN" sz="800">
                <a:sym typeface="+mn-ea"/>
              </a:rPr>
              <a:t>Alcohol: 14.5% ALC/VOL</a:t>
            </a:r>
            <a:endParaRPr lang="en-US" altLang="zh-CN" sz="800">
              <a:sym typeface="+mn-ea"/>
            </a:endParaRPr>
          </a:p>
          <a:p>
            <a:pPr algn="ctr"/>
            <a:endParaRPr lang="en-US" altLang="zh-CN" sz="800">
              <a:sym typeface="+mn-ea"/>
            </a:endParaRPr>
          </a:p>
          <a:p>
            <a:pPr algn="ctr"/>
            <a:r>
              <a:rPr lang="en-US" altLang="zh-CN" sz="800">
                <a:sym typeface="+mn-ea"/>
              </a:rPr>
              <a:t>This wine is typical of  Cape d'Estaing Cabernet Sauvignon, being flavoursome and with great length, while still having elegance and refinement.</a:t>
            </a:r>
            <a:endParaRPr lang="en-US" altLang="zh-CN" sz="800"/>
          </a:p>
          <a:p>
            <a:pPr algn="ctr"/>
            <a:r>
              <a:rPr lang="en-US" altLang="zh-CN" sz="800">
                <a:sym typeface="+mn-ea"/>
              </a:rPr>
              <a:t>It was held in very high quality French oak barrels for over 24 months, and this has produced a mature wine of great complexity.</a:t>
            </a:r>
            <a:endParaRPr lang="en-US" altLang="zh-CN" sz="800">
              <a:sym typeface="+mn-ea"/>
            </a:endParaRPr>
          </a:p>
          <a:p>
            <a:pPr algn="ctr"/>
            <a:r>
              <a:rPr lang="en-US" altLang="zh-CN" sz="800"/>
              <a:t>With good cellaring, this is a wine which will age gracefully for many years.</a:t>
            </a:r>
            <a:endParaRPr lang="en-US" altLang="zh-CN" sz="800"/>
          </a:p>
        </p:txBody>
      </p:sp>
      <p:sp>
        <p:nvSpPr>
          <p:cNvPr id="12" name="Rounded Rectangle 11"/>
          <p:cNvSpPr/>
          <p:nvPr/>
        </p:nvSpPr>
        <p:spPr>
          <a:xfrm>
            <a:off x="8909685" y="2764790"/>
            <a:ext cx="1817370" cy="3016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900"/>
              <a:t>Admiral's Reserve</a:t>
            </a:r>
            <a:endParaRPr lang="en-US" altLang="zh-CN" sz="900"/>
          </a:p>
          <a:p>
            <a:pPr algn="ctr"/>
            <a:r>
              <a:rPr lang="en-US" altLang="zh-CN" sz="900"/>
              <a:t>Shiraz 1.5L</a:t>
            </a:r>
            <a:endParaRPr lang="en-US" altLang="zh-CN" sz="900"/>
          </a:p>
          <a:p>
            <a:pPr algn="ctr"/>
            <a:r>
              <a:rPr lang="en-US" altLang="zh-CN" sz="900">
                <a:sym typeface="+mn-ea"/>
              </a:rPr>
              <a:t>Current Vintage</a:t>
            </a:r>
            <a:r>
              <a:rPr lang="zh-CN" altLang="en-US" sz="900">
                <a:sym typeface="+mn-ea"/>
              </a:rPr>
              <a:t>：</a:t>
            </a:r>
            <a:r>
              <a:rPr lang="en-US" altLang="zh-CN" sz="900">
                <a:sym typeface="+mn-ea"/>
              </a:rPr>
              <a:t>2010</a:t>
            </a:r>
            <a:endParaRPr lang="en-US" altLang="zh-CN" sz="900"/>
          </a:p>
          <a:p>
            <a:pPr algn="ctr"/>
            <a:r>
              <a:rPr lang="en-US" altLang="zh-CN" sz="900">
                <a:sym typeface="+mn-ea"/>
              </a:rPr>
              <a:t>Region</a:t>
            </a:r>
            <a:r>
              <a:rPr lang="zh-CN" altLang="en-US" sz="900">
                <a:sym typeface="+mn-ea"/>
              </a:rPr>
              <a:t>：</a:t>
            </a:r>
            <a:r>
              <a:rPr lang="en-US" altLang="zh-CN" sz="900">
                <a:sym typeface="+mn-ea"/>
              </a:rPr>
              <a:t>Mclaren Vale</a:t>
            </a:r>
            <a:endParaRPr lang="en-US" altLang="zh-CN" sz="900"/>
          </a:p>
          <a:p>
            <a:pPr algn="ctr"/>
            <a:r>
              <a:rPr lang="en-US" altLang="zh-CN" sz="900">
                <a:sym typeface="+mn-ea"/>
              </a:rPr>
              <a:t>Variety: Shiraz                  </a:t>
            </a:r>
            <a:endParaRPr lang="en-US" altLang="zh-CN" sz="900"/>
          </a:p>
          <a:p>
            <a:pPr algn="ctr"/>
            <a:r>
              <a:rPr lang="en-US" altLang="zh-CN" sz="900">
                <a:sym typeface="+mn-ea"/>
              </a:rPr>
              <a:t>Alcohol: 15% ALC/VOL</a:t>
            </a:r>
            <a:endParaRPr lang="en-US" altLang="zh-CN" sz="900">
              <a:sym typeface="+mn-ea"/>
            </a:endParaRPr>
          </a:p>
          <a:p>
            <a:pPr algn="ctr"/>
            <a:r>
              <a:rPr lang="en-US" altLang="zh-CN" sz="900">
                <a:sym typeface="+mn-ea"/>
              </a:rPr>
              <a:t>This wine is a selection of our  best from the great 2010 vintage, and it shows  very rich ripe flavours typical of well-grown Shiraz.</a:t>
            </a:r>
            <a:endParaRPr lang="en-US" altLang="zh-CN" sz="900">
              <a:sym typeface="+mn-ea"/>
            </a:endParaRPr>
          </a:p>
          <a:p>
            <a:pPr algn="ctr"/>
            <a:r>
              <a:rPr lang="en-US" altLang="zh-CN" sz="900">
                <a:sym typeface="+mn-ea"/>
              </a:rPr>
              <a:t>The wine was aged in new French oak hogsheads fro 26months, providing wonderful complexity and integration. Being a full bodied and richly structured wine, it will mature most gracefully for many years.</a:t>
            </a:r>
            <a:endParaRPr lang="en-US" altLang="zh-CN"/>
          </a:p>
          <a:p>
            <a:pPr algn="ctr"/>
            <a:endParaRPr lang="en-US" altLang="zh-CN"/>
          </a:p>
        </p:txBody>
      </p:sp>
      <p:graphicFrame>
        <p:nvGraphicFramePr>
          <p:cNvPr id="15" name="Content Placeholder 14"/>
          <p:cNvGraphicFramePr/>
          <p:nvPr>
            <p:ph sz="half" idx="2"/>
          </p:nvPr>
        </p:nvGraphicFramePr>
        <p:xfrm>
          <a:off x="1358900" y="1995805"/>
          <a:ext cx="1734820" cy="450850"/>
        </p:xfrm>
        <a:graphic>
          <a:graphicData uri="http://schemas.openxmlformats.org/presentationml/2006/ole">
            <mc:AlternateContent xmlns:mc="http://schemas.openxmlformats.org/markup-compatibility/2006">
              <mc:Choice xmlns:v="urn:schemas-microsoft-com:vml" Requires="v">
                <p:oleObj spid="_x0000_s16" name="" r:id="rId3" imgW="9524365" imgH="3381375" progId="Paint.Picture">
                  <p:embed/>
                </p:oleObj>
              </mc:Choice>
              <mc:Fallback>
                <p:oleObj name="" r:id="rId3" imgW="9524365" imgH="3381375" progId="Paint.Picture">
                  <p:embed/>
                  <p:pic>
                    <p:nvPicPr>
                      <p:cNvPr id="0" name="Picture 15"/>
                      <p:cNvPicPr/>
                      <p:nvPr/>
                    </p:nvPicPr>
                    <p:blipFill>
                      <a:blip r:embed="rId4"/>
                    </p:blipFill>
                    <p:spPr>
                      <a:xfrm>
                        <a:off x="1358900" y="1995805"/>
                        <a:ext cx="1734820" cy="450850"/>
                      </a:xfrm>
                      <a:prstGeom prst="rect">
                        <a:avLst/>
                      </a:prstGeom>
                    </p:spPr>
                  </p:pic>
                </p:oleObj>
              </mc:Fallback>
            </mc:AlternateContent>
          </a:graphicData>
        </a:graphic>
      </p:graphicFrame>
      <p:graphicFrame>
        <p:nvGraphicFramePr>
          <p:cNvPr id="17" name="Object 16"/>
          <p:cNvGraphicFramePr/>
          <p:nvPr/>
        </p:nvGraphicFramePr>
        <p:xfrm>
          <a:off x="3458210" y="1962150"/>
          <a:ext cx="1920240" cy="570865"/>
        </p:xfrm>
        <a:graphic>
          <a:graphicData uri="http://schemas.openxmlformats.org/presentationml/2006/ole">
            <mc:AlternateContent xmlns:mc="http://schemas.openxmlformats.org/markup-compatibility/2006">
              <mc:Choice xmlns:v="urn:schemas-microsoft-com:vml" Requires="v">
                <p:oleObj spid="_x0000_s18" name="" r:id="rId5" imgW="1446530" imgH="10724515" progId="Paint.Picture">
                  <p:embed/>
                </p:oleObj>
              </mc:Choice>
              <mc:Fallback>
                <p:oleObj name="" r:id="rId5" imgW="1446530" imgH="10724515" progId="Paint.Picture">
                  <p:embed/>
                  <p:pic>
                    <p:nvPicPr>
                      <p:cNvPr id="0" name="Picture 17"/>
                      <p:cNvPicPr/>
                      <p:nvPr/>
                    </p:nvPicPr>
                    <p:blipFill>
                      <a:blip r:embed="rId6"/>
                    </p:blipFill>
                    <p:spPr>
                      <a:xfrm>
                        <a:off x="3458210" y="1962150"/>
                        <a:ext cx="1920240" cy="570865"/>
                      </a:xfrm>
                      <a:prstGeom prst="rect">
                        <a:avLst/>
                      </a:prstGeom>
                    </p:spPr>
                  </p:pic>
                </p:oleObj>
              </mc:Fallback>
            </mc:AlternateContent>
          </a:graphicData>
        </a:graphic>
      </p:graphicFrame>
      <p:graphicFrame>
        <p:nvGraphicFramePr>
          <p:cNvPr id="19" name="Object 18"/>
          <p:cNvGraphicFramePr/>
          <p:nvPr/>
        </p:nvGraphicFramePr>
        <p:xfrm>
          <a:off x="5848985" y="1941830"/>
          <a:ext cx="2098675" cy="589280"/>
        </p:xfrm>
        <a:graphic>
          <a:graphicData uri="http://schemas.openxmlformats.org/presentationml/2006/ole">
            <mc:AlternateContent xmlns:mc="http://schemas.openxmlformats.org/markup-compatibility/2006">
              <mc:Choice xmlns:v="urn:schemas-microsoft-com:vml" Requires="v">
                <p:oleObj spid="_x0000_s20" name="" r:id="rId7" imgW="7210425" imgH="1971675" progId="Paint.Picture">
                  <p:embed/>
                </p:oleObj>
              </mc:Choice>
              <mc:Fallback>
                <p:oleObj name="" r:id="rId7" imgW="7210425" imgH="1971675" progId="Paint.Picture">
                  <p:embed/>
                  <p:pic>
                    <p:nvPicPr>
                      <p:cNvPr id="0" name="Picture 19"/>
                      <p:cNvPicPr/>
                      <p:nvPr/>
                    </p:nvPicPr>
                    <p:blipFill>
                      <a:blip r:embed="rId8"/>
                    </p:blipFill>
                    <p:spPr>
                      <a:xfrm>
                        <a:off x="5848985" y="1941830"/>
                        <a:ext cx="2098675" cy="589280"/>
                      </a:xfrm>
                      <a:prstGeom prst="rect">
                        <a:avLst/>
                      </a:prstGeom>
                    </p:spPr>
                  </p:pic>
                </p:oleObj>
              </mc:Fallback>
            </mc:AlternateContent>
          </a:graphicData>
        </a:graphic>
      </p:graphicFrame>
      <p:graphicFrame>
        <p:nvGraphicFramePr>
          <p:cNvPr id="21" name="Object 20"/>
          <p:cNvGraphicFramePr/>
          <p:nvPr/>
        </p:nvGraphicFramePr>
        <p:xfrm>
          <a:off x="8745855" y="1880870"/>
          <a:ext cx="2185670" cy="943610"/>
        </p:xfrm>
        <a:graphic>
          <a:graphicData uri="http://schemas.openxmlformats.org/presentationml/2006/ole">
            <mc:AlternateContent xmlns:mc="http://schemas.openxmlformats.org/markup-compatibility/2006">
              <mc:Choice xmlns:v="urn:schemas-microsoft-com:vml" Requires="v">
                <p:oleObj spid="_x0000_s22" name="" r:id="rId9" imgW="4362450" imgH="3190875" progId="Paint.Picture">
                  <p:embed/>
                </p:oleObj>
              </mc:Choice>
              <mc:Fallback>
                <p:oleObj name="" r:id="rId9" imgW="4362450" imgH="3190875" progId="Paint.Picture">
                  <p:embed/>
                  <p:pic>
                    <p:nvPicPr>
                      <p:cNvPr id="0" name="Picture 21"/>
                      <p:cNvPicPr/>
                      <p:nvPr/>
                    </p:nvPicPr>
                    <p:blipFill>
                      <a:blip r:embed="rId10"/>
                    </p:blipFill>
                    <p:spPr>
                      <a:xfrm>
                        <a:off x="8745855" y="1880870"/>
                        <a:ext cx="2185670" cy="943610"/>
                      </a:xfrm>
                      <a:prstGeom prst="rect">
                        <a:avLst/>
                      </a:prstGeom>
                    </p:spPr>
                  </p:pic>
                </p:oleObj>
              </mc:Fallback>
            </mc:AlternateContent>
          </a:graphicData>
        </a:graphic>
      </p:graphicFrame>
      <p:sp>
        <p:nvSpPr>
          <p:cNvPr id="23" name="Flowchart: Terminator 22"/>
          <p:cNvSpPr/>
          <p:nvPr/>
        </p:nvSpPr>
        <p:spPr>
          <a:xfrm>
            <a:off x="10506075" y="2052320"/>
            <a:ext cx="713105" cy="37020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sold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About Us (</a:t>
            </a:r>
            <a:r>
              <a:rPr lang="zh-CN" altLang="en-US"/>
              <a:t>点图弹开页面文字）</a:t>
            </a:r>
            <a:endParaRPr lang="zh-CN" altLang="en-US"/>
          </a:p>
        </p:txBody>
      </p:sp>
      <p:graphicFrame>
        <p:nvGraphicFramePr>
          <p:cNvPr id="5" name="Content Placeholder 4"/>
          <p:cNvGraphicFramePr>
            <a:graphicFrameLocks noChangeAspect="1"/>
          </p:cNvGraphicFramePr>
          <p:nvPr>
            <p:ph sz="half" idx="1"/>
          </p:nvPr>
        </p:nvGraphicFramePr>
        <p:xfrm>
          <a:off x="930910" y="2075180"/>
          <a:ext cx="2865755" cy="3561080"/>
        </p:xfrm>
        <a:graphic>
          <a:graphicData uri="http://schemas.openxmlformats.org/presentationml/2006/ole">
            <mc:AlternateContent xmlns:mc="http://schemas.openxmlformats.org/markup-compatibility/2006">
              <mc:Choice xmlns:v="urn:schemas-microsoft-com:vml" Requires="v">
                <p:oleObj spid="_x0000_s6" name="" r:id="rId1" imgW="6134100" imgH="7620000" progId="Paint.Picture">
                  <p:embed/>
                </p:oleObj>
              </mc:Choice>
              <mc:Fallback>
                <p:oleObj name="" r:id="rId1" imgW="6134100" imgH="7620000" progId="Paint.Picture">
                  <p:embed/>
                  <p:pic>
                    <p:nvPicPr>
                      <p:cNvPr id="0" name="Picture 5"/>
                      <p:cNvPicPr/>
                      <p:nvPr/>
                    </p:nvPicPr>
                    <p:blipFill>
                      <a:blip r:embed="rId2"/>
                    </p:blipFill>
                    <p:spPr>
                      <a:xfrm>
                        <a:off x="930910" y="2075180"/>
                        <a:ext cx="2865755" cy="3561080"/>
                      </a:xfrm>
                      <a:prstGeom prst="rect">
                        <a:avLst/>
                      </a:prstGeom>
                    </p:spPr>
                  </p:pic>
                </p:oleObj>
              </mc:Fallback>
            </mc:AlternateContent>
          </a:graphicData>
        </a:graphic>
      </p:graphicFrame>
      <p:sp>
        <p:nvSpPr>
          <p:cNvPr id="7" name="Text Box 6"/>
          <p:cNvSpPr txBox="1"/>
          <p:nvPr/>
        </p:nvSpPr>
        <p:spPr>
          <a:xfrm>
            <a:off x="1905000" y="1517015"/>
            <a:ext cx="843280" cy="368300"/>
          </a:xfrm>
          <a:prstGeom prst="rect">
            <a:avLst/>
          </a:prstGeom>
          <a:noFill/>
        </p:spPr>
        <p:txBody>
          <a:bodyPr wrap="none" rtlCol="0">
            <a:spAutoFit/>
          </a:bodyPr>
          <a:p>
            <a:r>
              <a:rPr lang="en-US"/>
              <a:t>History</a:t>
            </a:r>
            <a:endParaRPr lang="en-US"/>
          </a:p>
        </p:txBody>
      </p:sp>
      <p:sp>
        <p:nvSpPr>
          <p:cNvPr id="8" name="Text Box 7"/>
          <p:cNvSpPr txBox="1"/>
          <p:nvPr/>
        </p:nvSpPr>
        <p:spPr>
          <a:xfrm>
            <a:off x="4775835" y="1514475"/>
            <a:ext cx="1231900" cy="368300"/>
          </a:xfrm>
          <a:prstGeom prst="rect">
            <a:avLst/>
          </a:prstGeom>
          <a:noFill/>
        </p:spPr>
        <p:txBody>
          <a:bodyPr wrap="none" rtlCol="0">
            <a:spAutoFit/>
          </a:bodyPr>
          <a:p>
            <a:r>
              <a:rPr lang="en-US"/>
              <a:t>Vinification</a:t>
            </a:r>
            <a:endParaRPr lang="en-US"/>
          </a:p>
        </p:txBody>
      </p:sp>
      <p:sp>
        <p:nvSpPr>
          <p:cNvPr id="9" name="Text Box 8"/>
          <p:cNvSpPr txBox="1"/>
          <p:nvPr/>
        </p:nvSpPr>
        <p:spPr>
          <a:xfrm>
            <a:off x="8448040" y="1504315"/>
            <a:ext cx="1002665" cy="368300"/>
          </a:xfrm>
          <a:prstGeom prst="rect">
            <a:avLst/>
          </a:prstGeom>
          <a:noFill/>
        </p:spPr>
        <p:txBody>
          <a:bodyPr wrap="none" rtlCol="0">
            <a:spAutoFit/>
          </a:bodyPr>
          <a:p>
            <a:r>
              <a:rPr lang="en-US"/>
              <a:t>Vineyard</a:t>
            </a:r>
            <a:endParaRPr lang="en-US"/>
          </a:p>
        </p:txBody>
      </p:sp>
      <p:graphicFrame>
        <p:nvGraphicFramePr>
          <p:cNvPr id="14" name="Object 13"/>
          <p:cNvGraphicFramePr>
            <a:graphicFrameLocks noChangeAspect="1"/>
          </p:cNvGraphicFramePr>
          <p:nvPr/>
        </p:nvGraphicFramePr>
        <p:xfrm>
          <a:off x="3881755" y="1835785"/>
          <a:ext cx="3502660" cy="4351655"/>
        </p:xfrm>
        <a:graphic>
          <a:graphicData uri="http://schemas.openxmlformats.org/presentationml/2006/ole">
            <mc:AlternateContent xmlns:mc="http://schemas.openxmlformats.org/markup-compatibility/2006">
              <mc:Choice xmlns:v="urn:schemas-microsoft-com:vml" Requires="v">
                <p:oleObj spid="_x0000_s15" name="" r:id="rId3" imgW="6134100" imgH="7620000" progId="Paint.Picture">
                  <p:embed/>
                </p:oleObj>
              </mc:Choice>
              <mc:Fallback>
                <p:oleObj name="" r:id="rId3" imgW="6134100" imgH="7620000" progId="Paint.Picture">
                  <p:embed/>
                  <p:pic>
                    <p:nvPicPr>
                      <p:cNvPr id="0" name="Picture 5"/>
                      <p:cNvPicPr/>
                      <p:nvPr/>
                    </p:nvPicPr>
                    <p:blipFill>
                      <a:blip r:embed="rId4"/>
                    </p:blipFill>
                    <p:spPr>
                      <a:xfrm>
                        <a:off x="3881755" y="1835785"/>
                        <a:ext cx="3502660" cy="4351655"/>
                      </a:xfrm>
                      <a:prstGeom prst="rect">
                        <a:avLst/>
                      </a:prstGeom>
                    </p:spPr>
                  </p:pic>
                </p:oleObj>
              </mc:Fallback>
            </mc:AlternateContent>
          </a:graphicData>
        </a:graphic>
      </p:graphicFrame>
      <p:graphicFrame>
        <p:nvGraphicFramePr>
          <p:cNvPr id="17" name="Content Placeholder 16"/>
          <p:cNvGraphicFramePr>
            <a:graphicFrameLocks noChangeAspect="1"/>
          </p:cNvGraphicFramePr>
          <p:nvPr>
            <p:ph sz="half" idx="2"/>
          </p:nvPr>
        </p:nvGraphicFramePr>
        <p:xfrm>
          <a:off x="6172200" y="2874645"/>
          <a:ext cx="5181600" cy="2252980"/>
        </p:xfrm>
        <a:graphic>
          <a:graphicData uri="http://schemas.openxmlformats.org/presentationml/2006/ole">
            <mc:AlternateContent xmlns:mc="http://schemas.openxmlformats.org/markup-compatibility/2006">
              <mc:Choice xmlns:v="urn:schemas-microsoft-com:vml" Requires="v">
                <p:oleObj spid="_x0000_s18" name="" r:id="rId5" imgW="5629275" imgH="2447925" progId="Paint.Picture">
                  <p:embed/>
                </p:oleObj>
              </mc:Choice>
              <mc:Fallback>
                <p:oleObj name="" r:id="rId5" imgW="5629275" imgH="2447925" progId="Paint.Picture">
                  <p:embed/>
                  <p:pic>
                    <p:nvPicPr>
                      <p:cNvPr id="0" name="Picture 17"/>
                      <p:cNvPicPr/>
                      <p:nvPr/>
                    </p:nvPicPr>
                    <p:blipFill>
                      <a:blip r:embed="rId6"/>
                    </p:blipFill>
                    <p:spPr>
                      <a:xfrm>
                        <a:off x="6172200" y="2874645"/>
                        <a:ext cx="5181600" cy="2252980"/>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Hiostory</a:t>
            </a:r>
            <a:endParaRPr lang="en-US"/>
          </a:p>
        </p:txBody>
      </p:sp>
      <p:sp>
        <p:nvSpPr>
          <p:cNvPr id="5" name="Content Placeholder 4"/>
          <p:cNvSpPr>
            <a:spLocks noGrp="1"/>
          </p:cNvSpPr>
          <p:nvPr>
            <p:ph sz="half" idx="2"/>
          </p:nvPr>
        </p:nvSpPr>
        <p:spPr>
          <a:xfrm>
            <a:off x="4477385" y="659765"/>
            <a:ext cx="6877685" cy="3842385"/>
          </a:xfrm>
        </p:spPr>
        <p:txBody>
          <a:bodyPr>
            <a:normAutofit fontScale="35000"/>
          </a:bodyPr>
          <a:p>
            <a:pPr marL="0" indent="0">
              <a:buNone/>
            </a:pPr>
            <a:r>
              <a:rPr>
                <a:solidFill>
                  <a:srgbClr val="000000"/>
                </a:solidFill>
                <a:latin typeface="Verdana" charset="0"/>
                <a:ea typeface="Verdana" charset="0"/>
                <a:cs typeface="Verdana" charset="0"/>
                <a:sym typeface="+mn-ea"/>
              </a:rPr>
              <a:t>In 1993, four couples purchased a 200 hectare farm with the aim of establishing a vineyard capable of producing high quality grapes. Each person brings skills and ideas to the partnership, and participates in some way in the day-to-day running of the business (which now extends to wine production). Two couples reside on Kangaroo Island.</a:t>
            </a:r>
            <a:endParaRPr>
              <a:solidFill>
                <a:srgbClr val="000000"/>
              </a:solidFill>
              <a:latin typeface="Verdana" charset="0"/>
              <a:ea typeface="Verdana" charset="0"/>
              <a:cs typeface="Verdana" charset="0"/>
              <a:sym typeface="+mn-ea"/>
            </a:endParaRPr>
          </a:p>
          <a:p>
            <a:pPr marL="0" indent="0">
              <a:buNone/>
            </a:pPr>
            <a:r>
              <a:rPr>
                <a:solidFill>
                  <a:srgbClr val="000000"/>
                </a:solidFill>
                <a:latin typeface="Verdana" charset="0"/>
                <a:ea typeface="Verdana" charset="0"/>
                <a:cs typeface="Verdana" charset="0"/>
                <a:sym typeface="+mn-ea"/>
              </a:rPr>
              <a:t>The owners were: Graham and Jude Allison, Alan and Ann Byers, Wayne and Margaret Conaghty, Robin and Heather Moody.</a:t>
            </a:r>
            <a:endParaRPr>
              <a:solidFill>
                <a:srgbClr val="000000"/>
              </a:solidFill>
              <a:latin typeface="Verdana" charset="0"/>
              <a:ea typeface="Verdana" charset="0"/>
              <a:cs typeface="Verdana" charset="0"/>
              <a:sym typeface="+mn-ea"/>
            </a:endParaRPr>
          </a:p>
          <a:p>
            <a:pPr marL="0" indent="0">
              <a:buNone/>
            </a:pPr>
            <a:r>
              <a:rPr lang="en-US">
                <a:solidFill>
                  <a:srgbClr val="000000"/>
                </a:solidFill>
                <a:latin typeface="Verdana" charset="0"/>
                <a:ea typeface="Verdana" charset="0"/>
                <a:cs typeface="Verdana" charset="0"/>
                <a:sym typeface="+mn-ea"/>
              </a:rPr>
              <a:t>Chief winemaker </a:t>
            </a:r>
            <a:r>
              <a:rPr>
                <a:solidFill>
                  <a:srgbClr val="000000"/>
                </a:solidFill>
                <a:latin typeface="Verdana" charset="0"/>
                <a:ea typeface="Verdana" charset="0"/>
                <a:cs typeface="Verdana" charset="0"/>
                <a:sym typeface="+mn-ea"/>
              </a:rPr>
              <a:t>Rob </a:t>
            </a:r>
            <a:r>
              <a:rPr lang="en-US">
                <a:solidFill>
                  <a:srgbClr val="000000"/>
                </a:solidFill>
                <a:latin typeface="Verdana" charset="0"/>
                <a:ea typeface="Verdana" charset="0"/>
                <a:cs typeface="Verdana" charset="0"/>
                <a:sym typeface="+mn-ea"/>
              </a:rPr>
              <a:t>Moody brought his 40 years winemaking experience into our wine. </a:t>
            </a:r>
            <a:r>
              <a:rPr>
                <a:solidFill>
                  <a:srgbClr val="000000"/>
                </a:solidFill>
                <a:latin typeface="Verdana" charset="0"/>
                <a:ea typeface="Verdana" charset="0"/>
                <a:cs typeface="Verdana" charset="0"/>
                <a:sym typeface="+mn-ea"/>
              </a:rPr>
              <a:t>He was employed at Penfold’s by Max Schubert, the ‘father’ of Penfolds Grange, when Penfolds was still a family owned company </a:t>
            </a:r>
            <a:r>
              <a:rPr lang="en-US">
                <a:solidFill>
                  <a:srgbClr val="000000"/>
                </a:solidFill>
                <a:latin typeface="Verdana" charset="0"/>
                <a:ea typeface="Verdana" charset="0"/>
                <a:cs typeface="Verdana" charset="0"/>
                <a:sym typeface="+mn-ea"/>
              </a:rPr>
              <a:t>and</a:t>
            </a:r>
            <a:r>
              <a:rPr>
                <a:solidFill>
                  <a:srgbClr val="000000"/>
                </a:solidFill>
                <a:latin typeface="Verdana" charset="0"/>
                <a:ea typeface="Verdana" charset="0"/>
                <a:cs typeface="Verdana" charset="0"/>
                <a:sym typeface="+mn-ea"/>
              </a:rPr>
              <a:t> continued working on iconic South Australian wines at Penfolds and Wynns until 2001.</a:t>
            </a:r>
            <a:endParaRPr>
              <a:solidFill>
                <a:srgbClr val="000000"/>
              </a:solidFill>
              <a:latin typeface="Verdana" charset="0"/>
              <a:ea typeface="Verdana" charset="0"/>
              <a:cs typeface="Verdana" charset="0"/>
              <a:sym typeface="+mn-ea"/>
            </a:endParaRPr>
          </a:p>
          <a:p>
            <a:pPr marL="0" indent="0">
              <a:buNone/>
            </a:pPr>
            <a:r>
              <a:rPr>
                <a:solidFill>
                  <a:srgbClr val="000000"/>
                </a:solidFill>
                <a:latin typeface="Verdana" charset="0"/>
                <a:ea typeface="Verdana" charset="0"/>
                <a:cs typeface="Verdana" charset="0"/>
                <a:sym typeface="+mn-ea"/>
              </a:rPr>
              <a:t>Our philosophy is to have super premium red wines of exceptional distinction with grapes grown in its region.We have a very strong belief that low yields produce the best wines. We are very careful to slow the growth of the vine between flowering/fruit set and veraison. This produces desirably small berries with very high skin area to juice ratio.</a:t>
            </a:r>
            <a:endParaRPr>
              <a:solidFill>
                <a:srgbClr val="000000"/>
              </a:solidFill>
              <a:latin typeface="Verdana" charset="0"/>
              <a:ea typeface="Verdana" charset="0"/>
              <a:cs typeface="Verdana" charset="0"/>
              <a:sym typeface="+mn-ea"/>
            </a:endParaRPr>
          </a:p>
          <a:p>
            <a:pPr marL="0" indent="0">
              <a:buNone/>
            </a:pPr>
            <a:r>
              <a:rPr lang="en-US"/>
              <a:t>After the devistating bush fire in 2009, we exopended our vinyard to renowned mainland wine region McLaren Vale, where we make our wines now. </a:t>
            </a:r>
            <a:endParaRPr lang="en-US"/>
          </a:p>
          <a:p>
            <a:pPr marL="0" indent="0">
              <a:buNone/>
            </a:pPr>
            <a:endParaRPr lang="en-US"/>
          </a:p>
        </p:txBody>
      </p:sp>
      <p:graphicFrame>
        <p:nvGraphicFramePr>
          <p:cNvPr id="7" name="Content Placeholder 6"/>
          <p:cNvGraphicFramePr>
            <a:graphicFrameLocks noChangeAspect="1"/>
          </p:cNvGraphicFramePr>
          <p:nvPr>
            <p:ph sz="half" idx="1"/>
          </p:nvPr>
        </p:nvGraphicFramePr>
        <p:xfrm>
          <a:off x="971550" y="1647825"/>
          <a:ext cx="2838450" cy="4267200"/>
        </p:xfrm>
        <a:graphic>
          <a:graphicData uri="http://schemas.openxmlformats.org/presentationml/2006/ole">
            <mc:AlternateContent xmlns:mc="http://schemas.openxmlformats.org/markup-compatibility/2006">
              <mc:Choice xmlns:v="urn:schemas-microsoft-com:vml" Requires="v">
                <p:oleObj spid="_x0000_s8" name="" r:id="rId1" imgW="2838450" imgH="4267200" progId="Paint.Picture">
                  <p:embed/>
                </p:oleObj>
              </mc:Choice>
              <mc:Fallback>
                <p:oleObj name="" r:id="rId1" imgW="2838450" imgH="4267200" progId="Paint.Picture">
                  <p:embed/>
                  <p:pic>
                    <p:nvPicPr>
                      <p:cNvPr id="0" name="Picture 7"/>
                      <p:cNvPicPr/>
                      <p:nvPr/>
                    </p:nvPicPr>
                    <p:blipFill>
                      <a:blip r:embed="rId2"/>
                    </p:blipFill>
                    <p:spPr>
                      <a:xfrm>
                        <a:off x="971550" y="1647825"/>
                        <a:ext cx="2838450" cy="4267200"/>
                      </a:xfrm>
                      <a:prstGeom prst="rect">
                        <a:avLst/>
                      </a:prstGeom>
                    </p:spPr>
                  </p:pic>
                </p:oleObj>
              </mc:Fallback>
            </mc:AlternateContent>
          </a:graphicData>
        </a:graphic>
      </p:graphicFrame>
      <p:pic>
        <p:nvPicPr>
          <p:cNvPr id="10242" name="图片 11266" descr="麦克拉伦谷5_副本"/>
          <p:cNvPicPr>
            <a:picLocks noChangeAspect="1"/>
          </p:cNvPicPr>
          <p:nvPr/>
        </p:nvPicPr>
        <p:blipFill>
          <a:blip r:embed="rId3"/>
          <a:stretch>
            <a:fillRect/>
          </a:stretch>
        </p:blipFill>
        <p:spPr>
          <a:xfrm>
            <a:off x="7537450" y="4106545"/>
            <a:ext cx="4469130" cy="2499360"/>
          </a:xfrm>
          <a:prstGeom prst="rect">
            <a:avLst/>
          </a:prstGeom>
          <a:noFill/>
          <a:ln w="9525">
            <a:noFill/>
            <a:miter/>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a:xfrm>
            <a:off x="838200" y="3442970"/>
            <a:ext cx="5181600" cy="2734945"/>
          </a:xfrm>
        </p:spPr>
        <p:txBody>
          <a:bodyPr>
            <a:normAutofit fontScale="40000"/>
          </a:bodyPr>
          <a:p>
            <a:r>
              <a:rPr lang="en-US" b="1">
                <a:sym typeface="+mn-ea"/>
              </a:rPr>
              <a:t>Vinification</a:t>
            </a:r>
            <a:endParaRPr lang="en-US" b="1">
              <a:sym typeface="+mn-ea"/>
            </a:endParaRPr>
          </a:p>
          <a:p>
            <a:pPr marL="0" indent="0">
              <a:buNone/>
            </a:pPr>
            <a:r>
              <a:rPr>
                <a:solidFill>
                  <a:srgbClr val="000000"/>
                </a:solidFill>
                <a:latin typeface="Verdana" charset="0"/>
                <a:ea typeface="Verdana" charset="0"/>
                <a:cs typeface="Verdana" charset="0"/>
                <a:sym typeface="+mn-ea"/>
              </a:rPr>
              <a:t>The grapes are sent </a:t>
            </a:r>
            <a:r>
              <a:rPr lang="en-US">
                <a:solidFill>
                  <a:srgbClr val="000000"/>
                </a:solidFill>
                <a:latin typeface="Verdana" charset="0"/>
                <a:ea typeface="Verdana" charset="0"/>
                <a:cs typeface="Verdana" charset="0"/>
                <a:sym typeface="+mn-ea"/>
              </a:rPr>
              <a:t>winery</a:t>
            </a:r>
            <a:r>
              <a:rPr>
                <a:solidFill>
                  <a:srgbClr val="000000"/>
                </a:solidFill>
                <a:latin typeface="Verdana" charset="0"/>
                <a:ea typeface="Verdana" charset="0"/>
                <a:cs typeface="Verdana" charset="0"/>
                <a:sym typeface="+mn-ea"/>
              </a:rPr>
              <a:t> immediately after picking, and are processed at McLaren Vale. After about a week in stainless steel fermenters, the wine is transferred to oak hogsheads or barriques for the completion of fermentation. We use oak supplied by various manufacturers in order to achieve maximum flexibility and complexity in the blending programme. Ultra-premium producers such as Seguin Moreau, François Frères, Sirugue, Remond, Billon and Radoux are all used by Cape d’Estaing. Most of the oak is French, but we very much like the added lift provided by good American oak – especially for our shiraz. We use about 70% new barrels each year, with 30% of the blends being aged in once or twice-used barrels. Wines are racked at least four times during their maturation, and this helps to increase complexity and to soften and round off any of the harder tannins.</a:t>
            </a:r>
            <a:endParaRPr lang="en-US"/>
          </a:p>
        </p:txBody>
      </p:sp>
      <p:sp>
        <p:nvSpPr>
          <p:cNvPr id="4" name="Content Placeholder 3"/>
          <p:cNvSpPr>
            <a:spLocks noGrp="1"/>
          </p:cNvSpPr>
          <p:nvPr>
            <p:ph sz="half" idx="2"/>
          </p:nvPr>
        </p:nvSpPr>
        <p:spPr>
          <a:xfrm>
            <a:off x="6172200" y="330835"/>
            <a:ext cx="2588260" cy="5847715"/>
          </a:xfrm>
        </p:spPr>
        <p:txBody>
          <a:bodyPr>
            <a:noAutofit/>
          </a:bodyPr>
          <a:p>
            <a:r>
              <a:rPr lang="en-US" sz="900" b="1">
                <a:sym typeface="+mn-ea"/>
              </a:rPr>
              <a:t>Wine Maker ---- Mike </a:t>
            </a:r>
            <a:r>
              <a:rPr lang="zh-CN" altLang="en-US" sz="900" b="1" dirty="0">
                <a:ea typeface="华文楷体" charset="-122"/>
                <a:sym typeface="+mn-ea"/>
              </a:rPr>
              <a:t>Familo</a:t>
            </a:r>
            <a:endParaRPr lang="zh-CN" altLang="en-US" sz="900" b="1" dirty="0">
              <a:ea typeface="华文楷体" charset="-122"/>
              <a:sym typeface="+mn-ea"/>
            </a:endParaRPr>
          </a:p>
          <a:p>
            <a:pPr marL="0" indent="0">
              <a:buNone/>
            </a:pPr>
            <a:r>
              <a:rPr lang="en-US" sz="900">
                <a:sym typeface="+mn-ea"/>
              </a:rPr>
              <a:t>Mike is Winemaking graduate of world renowned Roseworthy College in South Australia he began his winemaking career at Angoves Winery. During this time he was involved in both laboratory and Winemaking, including spirits and fortified wines.</a:t>
            </a:r>
            <a:endParaRPr lang="en-US" sz="900">
              <a:sym typeface="+mn-ea"/>
            </a:endParaRPr>
          </a:p>
          <a:p>
            <a:pPr marL="0" indent="0">
              <a:buNone/>
            </a:pPr>
            <a:r>
              <a:rPr lang="en-US" sz="900">
                <a:sym typeface="+mn-ea"/>
              </a:rPr>
              <a:t>He then spent 13 years at Southcorp Wine Group where he had a long involvement with Seaview, Penfolds, Wynn’s Coonawarra, Lindemans, Seppelts, Coldstream Hills, Tollana and many others, the last 6 years as Group Red Winemaker, overseeing the production and styles of Southcorp’s massive red wine portfolio across Australia, France and California.</a:t>
            </a:r>
            <a:endParaRPr lang="en-US" sz="900">
              <a:sym typeface="+mn-ea"/>
            </a:endParaRPr>
          </a:p>
          <a:p>
            <a:pPr marL="0" indent="0">
              <a:buNone/>
            </a:pPr>
            <a:r>
              <a:rPr lang="en-US" sz="900">
                <a:sym typeface="+mn-ea"/>
              </a:rPr>
              <a:t>His wine credits include winning two Jimmy Watson Trophies, making Penfolds Grange, St Henri, Bin 707, Bin 389, Dorrien Cabernet, Lindemans St George and much more.</a:t>
            </a:r>
            <a:endParaRPr lang="en-US" sz="900">
              <a:sym typeface="+mn-ea"/>
            </a:endParaRPr>
          </a:p>
          <a:p>
            <a:pPr marL="0" indent="0">
              <a:buNone/>
            </a:pPr>
            <a:r>
              <a:rPr lang="en-US" sz="900">
                <a:sym typeface="+mn-ea"/>
              </a:rPr>
              <a:t>Mike left Southcorp to pursue his own venture and to help establish Boar’s Rock Winery in McLaren Vale, South Australia in 1997. He was a founding shareholder and Principal Winemaker with Boar’s Rock, a contract processing, winemaking and storage facility that expanded and operated wineries in McLaren Vale (South Australia), Margaret River (Western Australia) and Riverland (South Australia).</a:t>
            </a:r>
            <a:endParaRPr lang="en-US" sz="900">
              <a:sym typeface="+mn-ea"/>
            </a:endParaRPr>
          </a:p>
          <a:p>
            <a:pPr marL="0" indent="0">
              <a:buNone/>
            </a:pPr>
            <a:r>
              <a:rPr lang="en-US" sz="900">
                <a:sym typeface="+mn-ea"/>
              </a:rPr>
              <a:t>Mike has always been involved in the Australian Wine Show system, judging at the Melbourne, Rutherglen, McLaren Vale, Barossa, Clare, Langhorne Creek and Riverland Wine Shows over the years.</a:t>
            </a:r>
            <a:endParaRPr lang="en-US" sz="900">
              <a:sym typeface="+mn-ea"/>
            </a:endParaRPr>
          </a:p>
          <a:p>
            <a:pPr marL="0" indent="0">
              <a:buNone/>
            </a:pPr>
            <a:r>
              <a:rPr lang="en-US" sz="900">
                <a:sym typeface="+mn-ea"/>
              </a:rPr>
              <a:t>He is currently Chairman of Judges at the Australian Small Winemakers Wine Show, and Deputy Chair of the Adelaide Wine Show Committee.</a:t>
            </a:r>
            <a:endParaRPr lang="en-US" sz="900">
              <a:sym typeface="+mn-ea"/>
            </a:endParaRPr>
          </a:p>
          <a:p>
            <a:pPr marL="0" indent="0">
              <a:buNone/>
            </a:pPr>
            <a:r>
              <a:rPr lang="en-US" sz="900">
                <a:sym typeface="+mn-ea"/>
              </a:rPr>
              <a:t>Through his long experience in the Wine Industry and in particular in the South Australian Regions, Mike has a great knowledge of wine and is particularly enthusiastic about the great wines that come out of McLaren Vale.</a:t>
            </a:r>
            <a:endParaRPr lang="en-US" sz="900">
              <a:sym typeface="+mn-ea"/>
            </a:endParaRPr>
          </a:p>
        </p:txBody>
      </p:sp>
      <p:pic>
        <p:nvPicPr>
          <p:cNvPr id="11" name="Content Placeholder 10" descr="酿酒师 MF"/>
          <p:cNvPicPr>
            <a:picLocks noChangeAspect="1"/>
          </p:cNvPicPr>
          <p:nvPr/>
        </p:nvPicPr>
        <p:blipFill>
          <a:blip r:embed="rId1"/>
          <a:stretch>
            <a:fillRect/>
          </a:stretch>
        </p:blipFill>
        <p:spPr>
          <a:xfrm>
            <a:off x="8953500" y="1735455"/>
            <a:ext cx="2898775" cy="4351655"/>
          </a:xfrm>
          <a:prstGeom prst="rect">
            <a:avLst/>
          </a:prstGeom>
        </p:spPr>
      </p:pic>
      <p:graphicFrame>
        <p:nvGraphicFramePr>
          <p:cNvPr id="5" name="Object 4"/>
          <p:cNvGraphicFramePr/>
          <p:nvPr/>
        </p:nvGraphicFramePr>
        <p:xfrm>
          <a:off x="756920" y="302260"/>
          <a:ext cx="5291455" cy="2621280"/>
        </p:xfrm>
        <a:graphic>
          <a:graphicData uri="http://schemas.openxmlformats.org/presentationml/2006/ole">
            <mc:AlternateContent xmlns:mc="http://schemas.openxmlformats.org/markup-compatibility/2006">
              <mc:Choice xmlns:v="urn:schemas-microsoft-com:vml" Requires="v">
                <p:oleObj spid="_x0000_s6" name="" r:id="rId2" imgW="5705475" imgH="2619375" progId="Paint.Picture">
                  <p:embed/>
                </p:oleObj>
              </mc:Choice>
              <mc:Fallback>
                <p:oleObj name="" r:id="rId2" imgW="5705475" imgH="2619375" progId="Paint.Picture">
                  <p:embed/>
                  <p:pic>
                    <p:nvPicPr>
                      <p:cNvPr id="0" name="Picture 5"/>
                      <p:cNvPicPr/>
                      <p:nvPr/>
                    </p:nvPicPr>
                    <p:blipFill>
                      <a:blip r:embed="rId3"/>
                    </p:blipFill>
                    <p:spPr>
                      <a:xfrm>
                        <a:off x="756920" y="302260"/>
                        <a:ext cx="5291455" cy="2621280"/>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8081</Words>
  <Application>WPS Presentation</Application>
  <PresentationFormat>Widescreen</PresentationFormat>
  <Paragraphs>133</Paragraphs>
  <Slides>12</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14" baseType="lpstr">
      <vt:lpstr>Office Theme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CDE网站</dc:title>
  <dc:creator>Jackie</dc:creator>
  <cp:lastModifiedBy>Jackie</cp:lastModifiedBy>
  <cp:revision>1</cp:revision>
  <dcterms:created xsi:type="dcterms:W3CDTF">2016-08-01T07:48:54Z</dcterms:created>
  <dcterms:modified xsi:type="dcterms:W3CDTF">2016-08-01T07:48:54Z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1033-10.1.0.5656</vt:lpwstr>
  </property>
</Properties>
</file>